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GB"/>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GB"/>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GB"/>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GB"/>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7/24/2022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8" Type="http://schemas.openxmlformats.org/officeDocument/2006/relationships/hyperlink" Target="https://en.m.wikipedia.org/wiki/Defence_of_Poesie" TargetMode="External" /><Relationship Id="rId3" Type="http://schemas.openxmlformats.org/officeDocument/2006/relationships/hyperlink" Target="https://en.m.wikipedia.org/wiki/John_Dryden" TargetMode="External" /><Relationship Id="rId7" Type="http://schemas.openxmlformats.org/officeDocument/2006/relationships/hyperlink" Target="https://en.m.wikipedia.org/wiki/Philip_Sidney" TargetMode="External" /><Relationship Id="rId2" Type="http://schemas.openxmlformats.org/officeDocument/2006/relationships/hyperlink" Target="https://en.m.wikipedia.org/wiki/Essay_of_Dramatick_Poesie#cite_note-1" TargetMode="External" /><Relationship Id="rId1" Type="http://schemas.openxmlformats.org/officeDocument/2006/relationships/slideLayout" Target="../slideLayouts/slideLayout2.xml" /><Relationship Id="rId6" Type="http://schemas.openxmlformats.org/officeDocument/2006/relationships/hyperlink" Target="https://en.m.wikipedia.org/wiki/Bubonic_plague" TargetMode="External" /><Relationship Id="rId5" Type="http://schemas.openxmlformats.org/officeDocument/2006/relationships/hyperlink" Target="https://en.m.wikipedia.org/wiki/Essay_of_Dramatick_Poesie#cite_note-2" TargetMode="External" /><Relationship Id="rId4" Type="http://schemas.openxmlformats.org/officeDocument/2006/relationships/hyperlink" Target="https://en.m.wikipedia.org/wiki/Poet_Laureate_of_the_United_Kingdom" TargetMode="External" /></Relationships>
</file>

<file path=ppt/slides/_rels/slide3.xml.rels><?xml version="1.0" encoding="UTF-8" standalone="yes"?>
<Relationships xmlns="http://schemas.openxmlformats.org/package/2006/relationships"><Relationship Id="rId3" Type="http://schemas.openxmlformats.org/officeDocument/2006/relationships/hyperlink" Target="https://en.m.wikipedia.org/wiki/Robert_Howard_(playwright)" TargetMode="External" /><Relationship Id="rId2" Type="http://schemas.openxmlformats.org/officeDocument/2006/relationships/hyperlink" Target="https://en.m.wikipedia.org/wiki/Dialogue" TargetMode="External" /><Relationship Id="rId1" Type="http://schemas.openxmlformats.org/officeDocument/2006/relationships/slideLayout" Target="../slideLayouts/slideLayout2.xml" /><Relationship Id="rId5" Type="http://schemas.openxmlformats.org/officeDocument/2006/relationships/hyperlink" Target="https://en.m.wikipedia.org/wiki/Sir_Charles_Sedley,_5th_Baronet" TargetMode="External" /><Relationship Id="rId4" Type="http://schemas.openxmlformats.org/officeDocument/2006/relationships/hyperlink" Target="https://en.m.wikipedia.org/wiki/Charles_Sackville,_6th_Earl_of_Dorset" TargetMode="External" /></Relationships>
</file>

<file path=ppt/slides/_rels/slide4.xml.rels><?xml version="1.0" encoding="UTF-8" standalone="yes"?>
<Relationships xmlns="http://schemas.openxmlformats.org/package/2006/relationships"><Relationship Id="rId2" Type="http://schemas.openxmlformats.org/officeDocument/2006/relationships/hyperlink" Target="https://en.m.wikipedia.org/wiki/Shakespeare" TargetMode="Externa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hyperlink" Target="https://en.m.wikipedia.org/wiki/Ben_Jonson"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4126-1CF5-B944-B9A4-8B2F69E1782B}"/>
              </a:ext>
            </a:extLst>
          </p:cNvPr>
          <p:cNvSpPr>
            <a:spLocks noGrp="1"/>
          </p:cNvSpPr>
          <p:nvPr>
            <p:ph type="ctrTitle"/>
          </p:nvPr>
        </p:nvSpPr>
        <p:spPr/>
        <p:txBody>
          <a:bodyPr/>
          <a:lstStyle/>
          <a:p>
            <a:r>
              <a:rPr lang="en-GB"/>
              <a:t>Essay of Dramatic poesy by John dryden</a:t>
            </a:r>
            <a:endParaRPr lang="en-US"/>
          </a:p>
        </p:txBody>
      </p:sp>
      <p:sp>
        <p:nvSpPr>
          <p:cNvPr id="3" name="Subtitle 2">
            <a:extLst>
              <a:ext uri="{FF2B5EF4-FFF2-40B4-BE49-F238E27FC236}">
                <a16:creationId xmlns:a16="http://schemas.microsoft.com/office/drawing/2014/main" id="{DDB59225-EE41-A545-B01C-061E18077150}"/>
              </a:ext>
            </a:extLst>
          </p:cNvPr>
          <p:cNvSpPr>
            <a:spLocks noGrp="1"/>
          </p:cNvSpPr>
          <p:nvPr>
            <p:ph type="subTitle" idx="1"/>
          </p:nvPr>
        </p:nvSpPr>
        <p:spPr/>
        <p:txBody>
          <a:bodyPr/>
          <a:lstStyle/>
          <a:p>
            <a:r>
              <a:rPr lang="en-GB"/>
              <a:t>Ma III SEM PAPER IX </a:t>
            </a:r>
          </a:p>
          <a:p>
            <a:r>
              <a:rPr lang="en-GB"/>
              <a:t>GOVERNMENT DEGREE College</a:t>
            </a:r>
          </a:p>
          <a:p>
            <a:r>
              <a:rPr lang="en-GB"/>
              <a:t> Paonta Sahib Distt Sirmour HP </a:t>
            </a:r>
            <a:endParaRPr lang="en-US"/>
          </a:p>
        </p:txBody>
      </p:sp>
    </p:spTree>
    <p:extLst>
      <p:ext uri="{BB962C8B-B14F-4D97-AF65-F5344CB8AC3E}">
        <p14:creationId xmlns:p14="http://schemas.microsoft.com/office/powerpoint/2010/main" val="1515481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BD02-F984-F84D-A156-562D9C8787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112C27-7F66-F748-9C8A-4C937A4C30B0}"/>
              </a:ext>
            </a:extLst>
          </p:cNvPr>
          <p:cNvSpPr>
            <a:spLocks noGrp="1"/>
          </p:cNvSpPr>
          <p:nvPr>
            <p:ph idx="1"/>
          </p:nvPr>
        </p:nvSpPr>
        <p:spPr>
          <a:xfrm>
            <a:off x="685801" y="2065867"/>
            <a:ext cx="10131425" cy="3649133"/>
          </a:xfrm>
        </p:spPr>
        <p:txBody>
          <a:bodyPr/>
          <a:lstStyle/>
          <a:p>
            <a:r>
              <a:rPr lang="en-GB" b="1" i="1">
                <a:effectLst/>
                <a:latin typeface="inherit"/>
              </a:rPr>
              <a:t>Essay of Dramatic Poesie</a:t>
            </a:r>
            <a:r>
              <a:rPr lang="en-GB" b="0" i="0" u="none" strike="noStrike" baseline="30000">
                <a:effectLst/>
                <a:latin typeface="inherit"/>
                <a:hlinkClick r:id="rId2">
                  <a:extLst>
                    <a:ext uri="{A12FA001-AC4F-418D-AE19-62706E023703}">
                      <ahyp:hlinkClr xmlns:ahyp="http://schemas.microsoft.com/office/drawing/2018/hyperlinkcolor" val="tx"/>
                    </a:ext>
                  </a:extLst>
                </a:hlinkClick>
              </a:rPr>
              <a:t>[1]</a:t>
            </a:r>
            <a:r>
              <a:rPr lang="en-GB" b="0" i="0">
                <a:effectLst/>
                <a:latin typeface="-apple-system"/>
              </a:rPr>
              <a:t> is a work by </a:t>
            </a:r>
            <a:r>
              <a:rPr lang="en-GB" b="0" i="0" u="none" strike="noStrike">
                <a:effectLst/>
                <a:latin typeface="-apple-system"/>
                <a:hlinkClick r:id="rId3" tooltip="John Dryden">
                  <a:extLst>
                    <a:ext uri="{A12FA001-AC4F-418D-AE19-62706E023703}">
                      <ahyp:hlinkClr xmlns:ahyp="http://schemas.microsoft.com/office/drawing/2018/hyperlinkcolor" val="tx"/>
                    </a:ext>
                  </a:extLst>
                </a:hlinkClick>
              </a:rPr>
              <a:t>John Dryden</a:t>
            </a:r>
            <a:r>
              <a:rPr lang="en-GB" b="0" i="0">
                <a:effectLst/>
                <a:latin typeface="-apple-system"/>
              </a:rPr>
              <a:t>, England's first </a:t>
            </a:r>
            <a:r>
              <a:rPr lang="en-GB" b="0" i="0" u="none" strike="noStrike">
                <a:effectLst/>
                <a:latin typeface="-apple-system"/>
                <a:hlinkClick r:id="rId4" tooltip="Poet Laureate of the United Kingdom">
                  <a:extLst>
                    <a:ext uri="{A12FA001-AC4F-418D-AE19-62706E023703}">
                      <ahyp:hlinkClr xmlns:ahyp="http://schemas.microsoft.com/office/drawing/2018/hyperlinkcolor" val="tx"/>
                    </a:ext>
                  </a:extLst>
                </a:hlinkClick>
              </a:rPr>
              <a:t>Poet Laureate</a:t>
            </a:r>
            <a:r>
              <a:rPr lang="en-GB" b="0" i="0">
                <a:effectLst/>
                <a:latin typeface="-apple-system"/>
              </a:rPr>
              <a:t>, in which Dryden attempts to justify drama as a legitimate form of "poetry" comparable to the epic, as well as defend English drama against that of the ancients and the French.</a:t>
            </a:r>
            <a:r>
              <a:rPr lang="en-GB" b="0" i="0" u="none" strike="noStrike" baseline="30000">
                <a:effectLst/>
                <a:latin typeface="inherit"/>
                <a:hlinkClick r:id="rId5">
                  <a:extLst>
                    <a:ext uri="{A12FA001-AC4F-418D-AE19-62706E023703}">
                      <ahyp:hlinkClr xmlns:ahyp="http://schemas.microsoft.com/office/drawing/2018/hyperlinkcolor" val="tx"/>
                    </a:ext>
                  </a:extLst>
                </a:hlinkClick>
              </a:rPr>
              <a:t>[2]</a:t>
            </a:r>
            <a:r>
              <a:rPr lang="en-GB" b="0" i="0">
                <a:effectLst/>
                <a:latin typeface="-apple-system"/>
              </a:rPr>
              <a:t> The Essay was probably written during the </a:t>
            </a:r>
            <a:r>
              <a:rPr lang="en-GB" b="0" i="0" u="none" strike="noStrike">
                <a:effectLst/>
                <a:latin typeface="-apple-system"/>
                <a:hlinkClick r:id="rId6" tooltip="Bubonic plague">
                  <a:extLst>
                    <a:ext uri="{A12FA001-AC4F-418D-AE19-62706E023703}">
                      <ahyp:hlinkClr xmlns:ahyp="http://schemas.microsoft.com/office/drawing/2018/hyperlinkcolor" val="tx"/>
                    </a:ext>
                  </a:extLst>
                </a:hlinkClick>
              </a:rPr>
              <a:t>plague</a:t>
            </a:r>
            <a:r>
              <a:rPr lang="en-GB" b="0" i="0">
                <a:effectLst/>
                <a:latin typeface="-apple-system"/>
              </a:rPr>
              <a:t>year of 1666, and first published in 1668. In presenting his argument, Dryden takes up the subject that </a:t>
            </a:r>
            <a:r>
              <a:rPr lang="en-GB" b="0" i="0" u="none" strike="noStrike">
                <a:effectLst/>
                <a:latin typeface="-apple-system"/>
                <a:hlinkClick r:id="rId7" tooltip="Philip Sidney">
                  <a:extLst>
                    <a:ext uri="{A12FA001-AC4F-418D-AE19-62706E023703}">
                      <ahyp:hlinkClr xmlns:ahyp="http://schemas.microsoft.com/office/drawing/2018/hyperlinkcolor" val="tx"/>
                    </a:ext>
                  </a:extLst>
                </a:hlinkClick>
              </a:rPr>
              <a:t>Philip Sidney</a:t>
            </a:r>
            <a:r>
              <a:rPr lang="en-GB" b="0" i="0">
                <a:effectLst/>
                <a:latin typeface="-apple-system"/>
              </a:rPr>
              <a:t> had set forth in his </a:t>
            </a:r>
            <a:r>
              <a:rPr lang="en-GB" b="0" i="1" u="none" strike="noStrike">
                <a:effectLst/>
                <a:latin typeface="inherit"/>
                <a:hlinkClick r:id="rId8" tooltip="Defence of Poesie">
                  <a:extLst>
                    <a:ext uri="{A12FA001-AC4F-418D-AE19-62706E023703}">
                      <ahyp:hlinkClr xmlns:ahyp="http://schemas.microsoft.com/office/drawing/2018/hyperlinkcolor" val="tx"/>
                    </a:ext>
                  </a:extLst>
                </a:hlinkClick>
              </a:rPr>
              <a:t>Defence of Poesie</a:t>
            </a:r>
            <a:r>
              <a:rPr lang="en-GB" b="0" i="0">
                <a:effectLst/>
                <a:latin typeface="-apple-system"/>
              </a:rPr>
              <a:t> in 1580.</a:t>
            </a:r>
            <a:endParaRPr lang="en-US"/>
          </a:p>
        </p:txBody>
      </p:sp>
    </p:spTree>
    <p:extLst>
      <p:ext uri="{BB962C8B-B14F-4D97-AF65-F5344CB8AC3E}">
        <p14:creationId xmlns:p14="http://schemas.microsoft.com/office/powerpoint/2010/main" val="1505239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93E15-7B94-A541-83D5-67C792C528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159248-3E93-1249-B35D-F1EC8D809A33}"/>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833301D-9CBF-9147-9995-13AE515BBEC4}"/>
              </a:ext>
            </a:extLst>
          </p:cNvPr>
          <p:cNvSpPr txBox="1"/>
          <p:nvPr/>
        </p:nvSpPr>
        <p:spPr>
          <a:xfrm>
            <a:off x="3046512" y="2274838"/>
            <a:ext cx="6098976" cy="2308324"/>
          </a:xfrm>
          <a:prstGeom prst="rect">
            <a:avLst/>
          </a:prstGeom>
          <a:noFill/>
        </p:spPr>
        <p:txBody>
          <a:bodyPr wrap="square">
            <a:spAutoFit/>
          </a:bodyPr>
          <a:lstStyle/>
          <a:p>
            <a:r>
              <a:rPr lang="en-GB" b="0" i="0">
                <a:effectLst/>
                <a:latin typeface="-apple-system"/>
              </a:rPr>
              <a:t>The treatise is a </a:t>
            </a:r>
            <a:r>
              <a:rPr lang="en-GB" b="0" i="0" u="none" strike="noStrike">
                <a:effectLst/>
                <a:latin typeface="-apple-system"/>
                <a:hlinkClick r:id="rId2" tooltip="Dialogue">
                  <a:extLst>
                    <a:ext uri="{A12FA001-AC4F-418D-AE19-62706E023703}">
                      <ahyp:hlinkClr xmlns:ahyp="http://schemas.microsoft.com/office/drawing/2018/hyperlinkcolor" val="tx"/>
                    </a:ext>
                  </a:extLst>
                </a:hlinkClick>
              </a:rPr>
              <a:t>dialogue</a:t>
            </a:r>
            <a:r>
              <a:rPr lang="en-GB" b="0" i="0">
                <a:effectLst/>
                <a:latin typeface="-apple-system"/>
              </a:rPr>
              <a:t> among four speakers: Eugenius, Crites, Lisideius, and Neander. The four speakers are </a:t>
            </a:r>
            <a:r>
              <a:rPr lang="en-GB" b="0" i="0" u="none" strike="noStrike">
                <a:effectLst/>
                <a:latin typeface="-apple-system"/>
                <a:hlinkClick r:id="rId3" tooltip="Robert Howard (playwright)">
                  <a:extLst>
                    <a:ext uri="{A12FA001-AC4F-418D-AE19-62706E023703}">
                      <ahyp:hlinkClr xmlns:ahyp="http://schemas.microsoft.com/office/drawing/2018/hyperlinkcolor" val="tx"/>
                    </a:ext>
                  </a:extLst>
                </a:hlinkClick>
              </a:rPr>
              <a:t>Sir Robert Howard</a:t>
            </a:r>
            <a:r>
              <a:rPr lang="en-GB" b="0" i="0">
                <a:effectLst/>
                <a:latin typeface="-apple-system"/>
              </a:rPr>
              <a:t> [Crites], </a:t>
            </a:r>
            <a:r>
              <a:rPr lang="en-GB" b="0" i="0" u="none" strike="noStrike">
                <a:effectLst/>
                <a:latin typeface="-apple-system"/>
                <a:hlinkClick r:id="rId4" tooltip="Charles Sackville, 6th Earl of Dorset">
                  <a:extLst>
                    <a:ext uri="{A12FA001-AC4F-418D-AE19-62706E023703}">
                      <ahyp:hlinkClr xmlns:ahyp="http://schemas.microsoft.com/office/drawing/2018/hyperlinkcolor" val="tx"/>
                    </a:ext>
                  </a:extLst>
                </a:hlinkClick>
              </a:rPr>
              <a:t>Charles Sackville (then Lord Buckhurst)</a:t>
            </a:r>
            <a:r>
              <a:rPr lang="en-GB" b="0" i="0">
                <a:effectLst/>
                <a:latin typeface="-apple-system"/>
              </a:rPr>
              <a:t> [Eugenius], </a:t>
            </a:r>
            <a:r>
              <a:rPr lang="en-GB" b="0" i="0" u="none" strike="noStrike">
                <a:effectLst/>
                <a:latin typeface="-apple-system"/>
                <a:hlinkClick r:id="rId5" tooltip="Sir Charles Sedley, 5th Baronet">
                  <a:extLst>
                    <a:ext uri="{A12FA001-AC4F-418D-AE19-62706E023703}">
                      <ahyp:hlinkClr xmlns:ahyp="http://schemas.microsoft.com/office/drawing/2018/hyperlinkcolor" val="tx"/>
                    </a:ext>
                  </a:extLst>
                </a:hlinkClick>
              </a:rPr>
              <a:t>Sir Charles Sedley</a:t>
            </a:r>
            <a:r>
              <a:rPr lang="en-GB" b="0" i="0">
                <a:effectLst/>
                <a:latin typeface="-apple-system"/>
              </a:rPr>
              <a:t>[Lisedeius], and Dryden himself (</a:t>
            </a:r>
            <a:r>
              <a:rPr lang="en-GB" b="0" i="1">
                <a:effectLst/>
                <a:latin typeface="-apple-system"/>
              </a:rPr>
              <a:t>neander</a:t>
            </a:r>
            <a:r>
              <a:rPr lang="en-GB" b="0" i="0">
                <a:effectLst/>
                <a:latin typeface="-apple-system"/>
              </a:rPr>
              <a:t>means "new man" and implies that Dryden, as a respected member of the gentry class, is entitled to join in this dialogue on an equal footing with the three older men who are his social superiors).</a:t>
            </a:r>
            <a:endParaRPr lang="en-US"/>
          </a:p>
        </p:txBody>
      </p:sp>
    </p:spTree>
    <p:extLst>
      <p:ext uri="{BB962C8B-B14F-4D97-AF65-F5344CB8AC3E}">
        <p14:creationId xmlns:p14="http://schemas.microsoft.com/office/powerpoint/2010/main" val="1264753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715BE-2916-5045-9E57-78262A2E3B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E1EC1E-9ECC-D745-99EC-D8B418344FAD}"/>
              </a:ext>
            </a:extLst>
          </p:cNvPr>
          <p:cNvSpPr>
            <a:spLocks noGrp="1"/>
          </p:cNvSpPr>
          <p:nvPr>
            <p:ph idx="1"/>
          </p:nvPr>
        </p:nvSpPr>
        <p:spPr>
          <a:xfrm>
            <a:off x="685801" y="2065867"/>
            <a:ext cx="10131425" cy="3649133"/>
          </a:xfrm>
        </p:spPr>
        <p:txBody>
          <a:bodyPr/>
          <a:lstStyle/>
          <a:p>
            <a:endParaRPr lang="en-US"/>
          </a:p>
        </p:txBody>
      </p:sp>
      <p:sp>
        <p:nvSpPr>
          <p:cNvPr id="5" name="TextBox 4">
            <a:extLst>
              <a:ext uri="{FF2B5EF4-FFF2-40B4-BE49-F238E27FC236}">
                <a16:creationId xmlns:a16="http://schemas.microsoft.com/office/drawing/2014/main" id="{7A286A02-AD68-F540-929A-9CDAD6795940}"/>
              </a:ext>
            </a:extLst>
          </p:cNvPr>
          <p:cNvSpPr txBox="1"/>
          <p:nvPr/>
        </p:nvSpPr>
        <p:spPr>
          <a:xfrm>
            <a:off x="3046512" y="1859339"/>
            <a:ext cx="6098976" cy="3139321"/>
          </a:xfrm>
          <a:prstGeom prst="rect">
            <a:avLst/>
          </a:prstGeom>
          <a:noFill/>
        </p:spPr>
        <p:txBody>
          <a:bodyPr wrap="square">
            <a:spAutoFit/>
          </a:bodyPr>
          <a:lstStyle/>
          <a:p>
            <a:r>
              <a:rPr lang="en-GB" b="0" i="0">
                <a:effectLst/>
                <a:latin typeface="-apple-system"/>
              </a:rPr>
              <a:t>The four men debate a series of three topics: (1) the relative merit of classical drama (upheld by Crites) vs. modern drama (championed by Eugenius); (2) whether French drama, as Lisideius maintains, is better than English drama (supported by Neander, who famously calls </a:t>
            </a:r>
            <a:r>
              <a:rPr lang="en-GB" b="0" i="0" u="none" strike="noStrike">
                <a:effectLst/>
                <a:latin typeface="-apple-system"/>
                <a:hlinkClick r:id="rId2" tooltip="Shakespeare">
                  <a:extLst>
                    <a:ext uri="{A12FA001-AC4F-418D-AE19-62706E023703}">
                      <ahyp:hlinkClr xmlns:ahyp="http://schemas.microsoft.com/office/drawing/2018/hyperlinkcolor" val="tx"/>
                    </a:ext>
                  </a:extLst>
                </a:hlinkClick>
              </a:rPr>
              <a:t>Shakespeare</a:t>
            </a:r>
            <a:r>
              <a:rPr lang="en-GB" b="0" i="0">
                <a:effectLst/>
                <a:latin typeface="-apple-system"/>
              </a:rPr>
              <a:t>"the greatest soul, ancient or modern"); and (3) whether plays in rhyme are an improvement upon blank verse drama—a proposition that Neander, despite having defended the Elizabethans, now advances against the skeptical Crites (who also switches from his original position and defends the blank verse tradition of Elizabethan drama)</a:t>
            </a:r>
            <a:endParaRPr lang="en-US"/>
          </a:p>
        </p:txBody>
      </p:sp>
    </p:spTree>
    <p:extLst>
      <p:ext uri="{BB962C8B-B14F-4D97-AF65-F5344CB8AC3E}">
        <p14:creationId xmlns:p14="http://schemas.microsoft.com/office/powerpoint/2010/main" val="1581630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7E51E-74F4-A643-A37A-3741A815E1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DC235C-7EA0-334C-B340-0038CC9A6AEB}"/>
              </a:ext>
            </a:extLst>
          </p:cNvPr>
          <p:cNvSpPr>
            <a:spLocks noGrp="1"/>
          </p:cNvSpPr>
          <p:nvPr>
            <p:ph idx="1"/>
          </p:nvPr>
        </p:nvSpPr>
        <p:spPr>
          <a:xfrm>
            <a:off x="869552" y="2599267"/>
            <a:ext cx="10131425" cy="3649133"/>
          </a:xfrm>
        </p:spPr>
        <p:txBody>
          <a:bodyPr/>
          <a:lstStyle/>
          <a:p>
            <a:r>
              <a:rPr lang="en-GB" b="0" i="0">
                <a:effectLst/>
                <a:latin typeface="-apple-system"/>
              </a:rPr>
              <a:t>ARGUMENTS</a:t>
            </a:r>
          </a:p>
          <a:p>
            <a:endParaRPr lang="en-GB">
              <a:latin typeface="-apple-system"/>
            </a:endParaRPr>
          </a:p>
          <a:p>
            <a:r>
              <a:rPr lang="en-GB" b="0" i="0">
                <a:effectLst/>
                <a:latin typeface="-apple-system"/>
              </a:rPr>
              <a:t>Crites' argument that the plots of classical drama are more "just," Eugenius can retort that modern plots are more "lively" thanks to their variety. Lisideius shows that the French plots carefully preserve Aristotle's unities of action, place, and time; Neander replies that English dramatists such as </a:t>
            </a:r>
            <a:r>
              <a:rPr lang="en-GB" b="0" i="0" u="none" strike="noStrike">
                <a:effectLst/>
                <a:latin typeface="-apple-system"/>
                <a:hlinkClick r:id="rId2" tooltip="Ben Jonson">
                  <a:extLst>
                    <a:ext uri="{A12FA001-AC4F-418D-AE19-62706E023703}">
                      <ahyp:hlinkClr xmlns:ahyp="http://schemas.microsoft.com/office/drawing/2018/hyperlinkcolor" val="tx"/>
                    </a:ext>
                  </a:extLst>
                </a:hlinkClick>
              </a:rPr>
              <a:t>Ben Jonson</a:t>
            </a:r>
            <a:r>
              <a:rPr lang="en-GB" b="0" i="0">
                <a:effectLst/>
                <a:latin typeface="-apple-system"/>
              </a:rPr>
              <a:t> also kept the unities when they wanted to, but that they preferred to develop character and motive</a:t>
            </a:r>
            <a:endParaRPr lang="en-US"/>
          </a:p>
        </p:txBody>
      </p:sp>
    </p:spTree>
    <p:extLst>
      <p:ext uri="{BB962C8B-B14F-4D97-AF65-F5344CB8AC3E}">
        <p14:creationId xmlns:p14="http://schemas.microsoft.com/office/powerpoint/2010/main" val="14189732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Celestial</vt:lpstr>
      <vt:lpstr>Essay of Dramatic poesy by John dryden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Essay of Dramatic poesy by John dryden</dc:title>
  <dc:creator>Unknown User</dc:creator>
  <cp:lastModifiedBy>Unknown User</cp:lastModifiedBy>
  <cp:revision>1</cp:revision>
  <dcterms:created xsi:type="dcterms:W3CDTF">2022-07-24T16:10:24Z</dcterms:created>
  <dcterms:modified xsi:type="dcterms:W3CDTF">2022-07-24T16:42:01Z</dcterms:modified>
</cp:coreProperties>
</file>